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2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Corbel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rbel-bold.fntdata"/><Relationship Id="rId20" Type="http://schemas.openxmlformats.org/officeDocument/2006/relationships/slide" Target="slides/slide15.xml"/><Relationship Id="rId42" Type="http://schemas.openxmlformats.org/officeDocument/2006/relationships/font" Target="fonts/Corbel-boldItalic.fntdata"/><Relationship Id="rId41" Type="http://schemas.openxmlformats.org/officeDocument/2006/relationships/font" Target="fonts/Corbel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Corbel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 not presenting as 1 day Hack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28</a:t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7f723f4cc_78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47f723f4cc_78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&lt;3</a:t>
            </a:r>
            <a:endParaRPr/>
          </a:p>
        </p:txBody>
      </p:sp>
      <p:sp>
        <p:nvSpPr>
          <p:cNvPr id="97" name="Google Shape;9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ELIXIR">
  <p:cSld name="Title slide ELIXI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ixir_1_RZ_mac.eps"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434" y="4760686"/>
            <a:ext cx="2427817" cy="185125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7440084" y="6237289"/>
            <a:ext cx="3903133" cy="4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</a:t>
            </a:r>
            <a:endParaRPr b="0" i="1" sz="24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500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503712" y="4293097"/>
            <a:ext cx="7755467" cy="899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560"/>
              </a:spcBef>
              <a:spcAft>
                <a:spcPts val="0"/>
              </a:spcAft>
              <a:buSzPts val="2800"/>
              <a:buFont typeface="Corbel"/>
              <a:buNone/>
              <a:defRPr i="1" sz="2800"/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6761891" y="519268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logo.jpg"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13484" y="5742879"/>
            <a:ext cx="1320800" cy="95319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slide">
  <p:cSld name="Divider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ixir_1_RZ_mac.eps" id="25" name="Google Shape;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434" y="4951141"/>
            <a:ext cx="2427817" cy="166079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ctrTitle"/>
          </p:nvPr>
        </p:nvSpPr>
        <p:spPr>
          <a:xfrm>
            <a:off x="911424" y="3645025"/>
            <a:ext cx="10363200" cy="1225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768075" y="486916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EXCELERATE">
  <p:cSld name="Title slide EXCELERAT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29" name="Google Shape;2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4967817" y="6092041"/>
            <a:ext cx="6398684" cy="4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www.elixir-europe.org/excelerate</a:t>
            </a:r>
            <a:endParaRPr b="0" i="1" sz="24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Excelerate_whitebackground.png" id="31" name="Google Shape;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617" y="4962293"/>
            <a:ext cx="2616200" cy="968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800" y="4949046"/>
            <a:ext cx="1619251" cy="103424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/>
          <p:nvPr/>
        </p:nvSpPr>
        <p:spPr>
          <a:xfrm>
            <a:off x="431800" y="6092825"/>
            <a:ext cx="4800600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ELIXIR-EXCELERATE is funded by the European Commission within the Research Infrastructures programme of Horizon 2020, grant agreement number 676559.</a:t>
            </a:r>
            <a:endParaRPr/>
          </a:p>
        </p:txBody>
      </p:sp>
      <p:sp>
        <p:nvSpPr>
          <p:cNvPr id="34" name="Google Shape;34;p5"/>
          <p:cNvSpPr txBox="1"/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500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3503712" y="4293097"/>
            <a:ext cx="7755467" cy="899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560"/>
              </a:spcBef>
              <a:spcAft>
                <a:spcPts val="0"/>
              </a:spcAft>
              <a:buSzPts val="2800"/>
              <a:buFont typeface="Corbel"/>
              <a:buNone/>
              <a:defRPr i="1" sz="2800"/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761891" y="519268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IXIR-thank-you">
  <p:cSld name="ELIXIR-thank-you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38" name="Google Shape;3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682" y="-26988"/>
            <a:ext cx="12240684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ixir_1_RZ_mac.eps" id="39" name="Google Shape;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434" y="5029200"/>
            <a:ext cx="2427817" cy="158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7528" y="6122067"/>
            <a:ext cx="660400" cy="54633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/>
        </p:nvSpPr>
        <p:spPr>
          <a:xfrm>
            <a:off x="7440084" y="5445126"/>
            <a:ext cx="3903133" cy="4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</a:t>
            </a:r>
            <a:endParaRPr i="1" sz="240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" name="Google Shape;42;p6"/>
          <p:cNvSpPr txBox="1"/>
          <p:nvPr/>
        </p:nvSpPr>
        <p:spPr>
          <a:xfrm>
            <a:off x="5113261" y="6265174"/>
            <a:ext cx="3615267" cy="373062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@ELIXIREurope</a:t>
            </a:r>
            <a:endParaRPr i="1" sz="200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7161" y="6122067"/>
            <a:ext cx="552451" cy="55744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/>
        </p:nvSpPr>
        <p:spPr>
          <a:xfrm>
            <a:off x="8916913" y="6265174"/>
            <a:ext cx="4116916" cy="373062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/company/elixir-europe</a:t>
            </a:r>
            <a:endParaRPr i="1" sz="200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 txBox="1"/>
          <p:nvPr>
            <p:ph type="ctrTitle"/>
          </p:nvPr>
        </p:nvSpPr>
        <p:spPr>
          <a:xfrm>
            <a:off x="911424" y="3645025"/>
            <a:ext cx="10363200" cy="1225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6768075" y="486916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XCELERATE slide content">
  <p:cSld name="EXCELERATE slide conte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celerate_whitebackground.png" id="48" name="Google Shape;4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23201" y="5798634"/>
            <a:ext cx="2129367" cy="77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0868" y="5786024"/>
            <a:ext cx="1335617" cy="84496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type="title"/>
          </p:nvPr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logo.jpg" id="53" name="Google Shape;5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13484" y="5754029"/>
            <a:ext cx="1320800" cy="94204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>
            <p:ph type="title"/>
          </p:nvPr>
        </p:nvSpPr>
        <p:spPr>
          <a:xfrm>
            <a:off x="719403" y="332656"/>
            <a:ext cx="108712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711200" y="1219200"/>
            <a:ext cx="5334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Font typeface="Corbel"/>
              <a:buChar char="•"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56" name="Google Shape;56;p8"/>
          <p:cNvSpPr txBox="1"/>
          <p:nvPr>
            <p:ph idx="2" type="body"/>
          </p:nvPr>
        </p:nvSpPr>
        <p:spPr>
          <a:xfrm>
            <a:off x="6248400" y="1219200"/>
            <a:ext cx="5334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Font typeface="Corbel"/>
              <a:buChar char="•"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logo.jpg" id="58" name="Google Shape;5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13484" y="5720577"/>
            <a:ext cx="1320800" cy="9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type="title"/>
          </p:nvPr>
        </p:nvSpPr>
        <p:spPr>
          <a:xfrm>
            <a:off x="719403" y="332656"/>
            <a:ext cx="108712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elixir-europe/json-schema-validator" TargetMode="External"/><Relationship Id="rId4" Type="http://schemas.openxmlformats.org/officeDocument/2006/relationships/hyperlink" Target="https://www.npmjs.com/package/elixir-jsonschema-validator" TargetMode="External"/><Relationship Id="rId5" Type="http://schemas.openxmlformats.org/officeDocument/2006/relationships/hyperlink" Target="https://hub.docker.com/r/ebispot/elixir-jsonschema-validator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4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34.png"/><Relationship Id="rId11" Type="http://schemas.openxmlformats.org/officeDocument/2006/relationships/image" Target="../media/image43.png"/><Relationship Id="rId10" Type="http://schemas.openxmlformats.org/officeDocument/2006/relationships/image" Target="../media/image38.png"/><Relationship Id="rId9" Type="http://schemas.openxmlformats.org/officeDocument/2006/relationships/image" Target="../media/image36.png"/><Relationship Id="rId5" Type="http://schemas.openxmlformats.org/officeDocument/2006/relationships/image" Target="../media/image29.png"/><Relationship Id="rId6" Type="http://schemas.openxmlformats.org/officeDocument/2006/relationships/image" Target="../media/image40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42.png"/><Relationship Id="rId11" Type="http://schemas.openxmlformats.org/officeDocument/2006/relationships/hyperlink" Target="http://185.54.113.31:8181/wiki/Main_Page" TargetMode="External"/><Relationship Id="rId10" Type="http://schemas.openxmlformats.org/officeDocument/2006/relationships/image" Target="../media/image22.png"/><Relationship Id="rId12" Type="http://schemas.openxmlformats.org/officeDocument/2006/relationships/hyperlink" Target="http://185.54.113.31:8282" TargetMode="External"/><Relationship Id="rId9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es-test.c03.k8s-popup.csc.fi/ga4gh/wes/v1/ui/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4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SoftDev4Research/4OSS-lesson" TargetMode="External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commonwl.org" TargetMode="External"/><Relationship Id="rId4" Type="http://schemas.openxmlformats.org/officeDocument/2006/relationships/hyperlink" Target="https://github.com/common-workflow-language/galaxy" TargetMode="External"/><Relationship Id="rId9" Type="http://schemas.openxmlformats.org/officeDocument/2006/relationships/image" Target="../media/image31.png"/><Relationship Id="rId5" Type="http://schemas.openxmlformats.org/officeDocument/2006/relationships/hyperlink" Target="https://github.com/mscheremetjew/workflow-is-cwl/" TargetMode="External"/><Relationship Id="rId6" Type="http://schemas.openxmlformats.org/officeDocument/2006/relationships/hyperlink" Target="https://github.com/common-workflow-language/cwl-intro-gui-workshop" TargetMode="External"/><Relationship Id="rId7" Type="http://schemas.openxmlformats.org/officeDocument/2006/relationships/image" Target="../media/image13.png"/><Relationship Id="rId8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hyperlink" Target="https://drive.google.com/file/d/0BzEMcTdQSBd7ekpERzVUd0JNcEk/view?usp=sharing" TargetMode="External"/><Relationship Id="rId5" Type="http://schemas.openxmlformats.org/officeDocument/2006/relationships/hyperlink" Target="https://github.com/med2rdf/med2rdf-ontology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hyperlink" Target="https://github.com/elixir-europe/BioHackathon/tree/master/interoperability/Putting%20structured%20data%20into%20individual%20entry%20pages%20in%20biological%20database/codes" TargetMode="External"/><Relationship Id="rId9" Type="http://schemas.openxmlformats.org/officeDocument/2006/relationships/hyperlink" Target="https://biosciencedbc.jp/dbsearch/result.php?lang=en&amp;page=1&amp;target_node=lsdb&amp;target_node_type=category&amp;phrase=database" TargetMode="External"/><Relationship Id="rId5" Type="http://schemas.openxmlformats.org/officeDocument/2006/relationships/hyperlink" Target="https://github.com/elixir-europe/BioHackathon/tree/master/interoperability/Putting%20structured%20data%20into%20individual%20entry%20pages%20in%20biological%20database/investigation" TargetMode="External"/><Relationship Id="rId6" Type="http://schemas.openxmlformats.org/officeDocument/2006/relationships/hyperlink" Target="https://github.com/elixir-europe/BioHackathon/tree/master/interoperability/Putting%20structured%20data%20into%20individual%20entry%20pages%20in%20biological%20database/markupschema" TargetMode="External"/><Relationship Id="rId7" Type="http://schemas.openxmlformats.org/officeDocument/2006/relationships/hyperlink" Target="https://github.com/elixir-europe/BioHackathon/tree/master/interoperability/Putting%20structured%20data%20into%20individual%20entry%20pages%20in%20biological%20database/mockup" TargetMode="External"/><Relationship Id="rId8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ebi.ac.uk/interpro/beta/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omposer-playground.mybluemix.net/" TargetMode="External"/><Relationship Id="rId4" Type="http://schemas.openxmlformats.org/officeDocument/2006/relationships/hyperlink" Target="https://github.com/elixir-europe/BioHackathon/tree/master/interoperability/Using%20blockchain%20in%20biomedical%20provenance%20the%20identifiers%20use%20case/biosamples" TargetMode="External"/><Relationship Id="rId5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3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edamontology/edammap/tree/master/pubmedapps" TargetMode="External"/><Relationship Id="rId4" Type="http://schemas.openxmlformats.org/officeDocument/2006/relationships/hyperlink" Target="http://people.binf.ku.dk/vzn529/eta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hyperlink" Target="http://edu.biojs.net/" TargetMode="External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48.png"/><Relationship Id="rId5" Type="http://schemas.openxmlformats.org/officeDocument/2006/relationships/image" Target="../media/image44.jpg"/><Relationship Id="rId6" Type="http://schemas.openxmlformats.org/officeDocument/2006/relationships/image" Target="../media/image3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hyperlink" Target="https://anaconda.org/rsat" TargetMode="External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brapi.org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Biohackathon Updates </a:t>
            </a:r>
            <a:endParaRPr/>
          </a:p>
        </p:txBody>
      </p:sp>
      <p:sp>
        <p:nvSpPr>
          <p:cNvPr id="65" name="Google Shape;65;p10"/>
          <p:cNvSpPr txBox="1"/>
          <p:nvPr>
            <p:ph idx="1" type="subTitle"/>
          </p:nvPr>
        </p:nvSpPr>
        <p:spPr>
          <a:xfrm>
            <a:off x="3503712" y="4293097"/>
            <a:ext cx="7755467" cy="899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bh2018paris -  Day 5 – November </a:t>
            </a:r>
            <a:r>
              <a:rPr lang="en-US"/>
              <a:t>1</a:t>
            </a:r>
            <a:r>
              <a:rPr lang="en-US"/>
              <a:t>6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6761891" y="519268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Font typeface="Corbe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09-OntologyValidation</a:t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236425" y="1397025"/>
            <a:ext cx="10547100" cy="4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lang="en-US"/>
              <a:t>Task</a:t>
            </a:r>
            <a:endParaRPr/>
          </a:p>
          <a:p>
            <a:pPr indent="-323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lang="en-US"/>
              <a:t>Implement ontology term validation extensions to AJV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34290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Source code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https://github.com/elixir-europe/json-schema-validator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Package in NPM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https://www.npmjs.com/package/elixir-jsonschema-validator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Docker image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https://hub.docker.com/r/ebispot/elixir-jsonschema-validator</a:t>
            </a:r>
            <a:r>
              <a:rPr lang="en-US"/>
              <a:t> </a:t>
            </a:r>
            <a:endParaRPr/>
          </a:p>
          <a:p>
            <a:pPr indent="0" lvl="0" marL="742950" rtl="0" algn="l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will your objectives be completed at the end of BH, if not when ?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</a:pPr>
            <a:r>
              <a:rPr lang="en-US"/>
              <a:t>Any next  steps /follow up up from BH planned ?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Font typeface="Times"/>
              <a:buChar char="•"/>
            </a:pPr>
            <a:r>
              <a:rPr lang="en-US" sz="2000"/>
              <a:t>Deploy in EBI submissions systems and Human Cell Atlas</a:t>
            </a:r>
            <a:endParaRPr sz="2000"/>
          </a:p>
          <a:p>
            <a:pPr indent="0" lvl="0" marL="74295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8644650" y="125675"/>
            <a:ext cx="3381900" cy="274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Courier New"/>
                <a:ea typeface="Courier New"/>
                <a:cs typeface="Courier New"/>
                <a:sym typeface="Courier New"/>
              </a:rPr>
              <a:t>      "graph_restriction": {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Courier New"/>
                <a:ea typeface="Courier New"/>
                <a:cs typeface="Courier New"/>
                <a:sym typeface="Courier New"/>
              </a:rPr>
              <a:t>        "ontologies": [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Courier New"/>
                <a:ea typeface="Courier New"/>
                <a:cs typeface="Courier New"/>
                <a:sym typeface="Courier New"/>
              </a:rPr>
              <a:t>          "obo:mondo",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Courier New"/>
                <a:ea typeface="Courier New"/>
                <a:cs typeface="Courier New"/>
                <a:sym typeface="Courier New"/>
              </a:rPr>
              <a:t>          "obo:efo"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Courier New"/>
                <a:ea typeface="Courier New"/>
                <a:cs typeface="Courier New"/>
                <a:sym typeface="Courier New"/>
              </a:rPr>
              <a:t>        ],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Courier New"/>
                <a:ea typeface="Courier New"/>
                <a:cs typeface="Courier New"/>
                <a:sym typeface="Courier New"/>
              </a:rPr>
              <a:t>        "classes": [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Courier New"/>
                <a:ea typeface="Courier New"/>
                <a:cs typeface="Courier New"/>
                <a:sym typeface="Courier New"/>
              </a:rPr>
              <a:t>          "MONDO:0000001",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Courier New"/>
                <a:ea typeface="Courier New"/>
                <a:cs typeface="Courier New"/>
                <a:sym typeface="Courier New"/>
              </a:rPr>
              <a:t>          "PATO:0000461"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Courier New"/>
                <a:ea typeface="Courier New"/>
                <a:cs typeface="Courier New"/>
                <a:sym typeface="Courier New"/>
              </a:rPr>
              <a:t>        ],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Courier New"/>
                <a:ea typeface="Courier New"/>
                <a:cs typeface="Courier New"/>
                <a:sym typeface="Courier New"/>
              </a:rPr>
              <a:t>        "relations": [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Courier New"/>
                <a:ea typeface="Courier New"/>
                <a:cs typeface="Courier New"/>
                <a:sym typeface="Courier New"/>
              </a:rPr>
              <a:t>          "rdfs:subClassOf"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Courier New"/>
                <a:ea typeface="Courier New"/>
                <a:cs typeface="Courier New"/>
                <a:sym typeface="Courier New"/>
              </a:rPr>
              <a:t>        ],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Courier New"/>
                <a:ea typeface="Courier New"/>
                <a:cs typeface="Courier New"/>
                <a:sym typeface="Courier New"/>
              </a:rPr>
              <a:t>        "direct": false,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Courier New"/>
                <a:ea typeface="Courier New"/>
                <a:cs typeface="Courier New"/>
                <a:sym typeface="Courier New"/>
              </a:rPr>
              <a:t>        "include_self": true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24257" y="4014100"/>
            <a:ext cx="3836719" cy="27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10-Galaxy Training Material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719400" y="1272825"/>
            <a:ext cx="10871100" cy="4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Aims </a:t>
            </a:r>
            <a:r>
              <a:rPr lang="en-US" sz="1800"/>
              <a:t>(3 participants, more online, everybody welcome)</a:t>
            </a:r>
            <a:endParaRPr sz="1800"/>
          </a:p>
          <a:p>
            <a:pPr indent="0" lvl="0" marL="7429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C</a:t>
            </a:r>
            <a:r>
              <a:rPr lang="en-US" sz="1800"/>
              <a:t>ontent creation and improvement </a:t>
            </a:r>
            <a:endParaRPr sz="18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rPr lang="en-US"/>
              <a:t>Other a</a:t>
            </a:r>
            <a:r>
              <a:rPr lang="en-US"/>
              <a:t>chievements</a:t>
            </a:r>
            <a:endParaRPr sz="2000"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2 submitted grant proposals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FAIRness assessments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Community expansion</a:t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1975" y="5753431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53900"/>
            <a:ext cx="2940425" cy="12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4750" y="4880550"/>
            <a:ext cx="2081125" cy="19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 rotWithShape="1">
          <a:blip r:embed="rId6">
            <a:alphaModFix/>
          </a:blip>
          <a:srcRect b="42363" l="0" r="0" t="0"/>
          <a:stretch/>
        </p:blipFill>
        <p:spPr>
          <a:xfrm>
            <a:off x="6973150" y="2754588"/>
            <a:ext cx="2841874" cy="10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2251" y="1643263"/>
            <a:ext cx="2360700" cy="5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1338" y="1718887"/>
            <a:ext cx="1084725" cy="3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7060150" y="5936200"/>
            <a:ext cx="1177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on</a:t>
            </a:r>
            <a:r>
              <a:rPr lang="en-US"/>
              <a:t> </a:t>
            </a:r>
            <a:r>
              <a:rPr lang="en-US"/>
              <a:t>TeSS</a:t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0029" y="4389813"/>
            <a:ext cx="4520922" cy="12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7598900" y="4095738"/>
            <a:ext cx="30810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Curriculum</a:t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41349" y="2679825"/>
            <a:ext cx="3838550" cy="17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6695600" y="2085650"/>
            <a:ext cx="3984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✓ Internationalization/localisation </a:t>
            </a:r>
            <a:endParaRPr sz="1800"/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62425" y="2806176"/>
            <a:ext cx="2282294" cy="17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1441350" y="2061900"/>
            <a:ext cx="4264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✓ Training Handbook and Philosophie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11-Bioschemas</a:t>
            </a:r>
            <a:br>
              <a:rPr lang="en-US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719400" y="1271050"/>
            <a:ext cx="10871100" cy="49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en-US" sz="1800"/>
              <a:t>Recap of aims (three tables, 30+ people)</a:t>
            </a:r>
            <a:endParaRPr sz="1800"/>
          </a:p>
          <a:p>
            <a:pPr indent="-2730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</a:pPr>
            <a:r>
              <a:rPr lang="en-US" sz="1800"/>
              <a:t>Marked up resources</a:t>
            </a:r>
            <a:endParaRPr sz="1800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Create/Refine profiles: Gene, Protein, Studies, DNA, </a:t>
            </a:r>
            <a:br>
              <a:rPr lang="en-US" sz="1800"/>
            </a:br>
            <a:r>
              <a:rPr lang="en-US" sz="1800"/>
              <a:t>Molecular Entity, Chemical Substance, ...</a:t>
            </a:r>
            <a:endParaRPr sz="1800"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Develop support tools</a:t>
            </a:r>
            <a:endParaRPr sz="1800"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Create types/profiles for the refined hierarchy</a:t>
            </a:r>
            <a:endParaRPr sz="1800"/>
          </a:p>
          <a:p>
            <a:pPr indent="-381000" lvl="0" marL="34290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describe achievement so far</a:t>
            </a:r>
            <a:endParaRPr/>
          </a:p>
          <a:p>
            <a:pPr indent="0" lvl="0" marL="742950" rtl="0" algn="l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will your objectives be completed at the end of BH, if not when ?</a:t>
            </a:r>
            <a:endParaRPr/>
          </a:p>
          <a:p>
            <a:pPr indent="0" lvl="0" marL="342900" rtl="0" algn="l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bel"/>
              <a:buChar char="•"/>
            </a:pPr>
            <a:r>
              <a:rPr lang="en-US"/>
              <a:t>Any next  steps /followup up from BH planned ?</a:t>
            </a:r>
            <a:endParaRPr sz="1800"/>
          </a:p>
          <a:p>
            <a:pPr indent="0" lvl="0" marL="7429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66" name="Google Shape;16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075" y="42325"/>
            <a:ext cx="5553075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13-SPARQL-RareDiseases</a:t>
            </a:r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7550" y="234900"/>
            <a:ext cx="1953550" cy="162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 rotWithShape="1">
          <a:blip r:embed="rId5">
            <a:alphaModFix/>
          </a:blip>
          <a:srcRect b="0" l="0" r="45319" t="0"/>
          <a:stretch/>
        </p:blipFill>
        <p:spPr>
          <a:xfrm>
            <a:off x="152400" y="752125"/>
            <a:ext cx="3388323" cy="297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8200" y="931752"/>
            <a:ext cx="5536824" cy="13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 rotWithShape="1">
          <a:blip r:embed="rId7">
            <a:alphaModFix/>
          </a:blip>
          <a:srcRect b="20293" l="0" r="7355" t="0"/>
          <a:stretch/>
        </p:blipFill>
        <p:spPr>
          <a:xfrm>
            <a:off x="7842196" y="1502074"/>
            <a:ext cx="2451802" cy="101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 rotWithShape="1">
          <a:blip r:embed="rId8">
            <a:alphaModFix/>
          </a:blip>
          <a:srcRect b="0" l="0" r="29128" t="0"/>
          <a:stretch/>
        </p:blipFill>
        <p:spPr>
          <a:xfrm>
            <a:off x="152400" y="4459400"/>
            <a:ext cx="3388323" cy="229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 rotWithShape="1">
          <a:blip r:embed="rId9">
            <a:alphaModFix/>
          </a:blip>
          <a:srcRect b="45388" l="0" r="22887" t="0"/>
          <a:stretch/>
        </p:blipFill>
        <p:spPr>
          <a:xfrm>
            <a:off x="3900025" y="2305363"/>
            <a:ext cx="6623800" cy="8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91123" y="3036987"/>
            <a:ext cx="5032292" cy="241783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3108275" y="4749625"/>
            <a:ext cx="9324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50"/>
              <a:buFont typeface="Roboto"/>
              <a:buChar char="●"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Peacock SPARQL system runs at : </a:t>
            </a:r>
            <a:r>
              <a:rPr lang="en-US" sz="1050" u="sng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1"/>
              </a:rPr>
              <a:t>http://185.54.113.31:8181/wiki/Main_Page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50"/>
              <a:buFont typeface="Roboto"/>
              <a:buChar char="●"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contains description of 5 endpoints (Wikidata, Orphanet, Disgenet, WikiPathways and UniProt)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50"/>
              <a:buFont typeface="Roboto"/>
              <a:buChar char="●"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contains  sparql queries examples across different resources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50"/>
              <a:buFont typeface="Roboto"/>
              <a:buChar char="●"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Request can be run at </a:t>
            </a:r>
            <a:r>
              <a:rPr lang="en-US" sz="1050" u="sng">
                <a:solidFill>
                  <a:srgbClr val="1155C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2"/>
              </a:rPr>
              <a:t>http://185.54.113.31:8282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50"/>
              <a:buFont typeface="Roboto"/>
              <a:buChar char="●"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TODO: deploy the changes that were made to Wikibase to create Peacock docker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14-Orphanet-PhenoScrapper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406403" y="940642"/>
            <a:ext cx="10871100" cy="4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Project aims (</a:t>
            </a:r>
            <a:r>
              <a:rPr b="1" lang="en-US"/>
              <a:t>David Salgado - Toyofumi Fujiwara</a:t>
            </a:r>
            <a:r>
              <a:rPr lang="en-US"/>
              <a:t> - David Lagorce</a:t>
            </a:r>
            <a:r>
              <a:rPr lang="en-US"/>
              <a:t>)</a:t>
            </a:r>
            <a:endParaRPr/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Speed-up the process of Orphanet disease-HPO annotation and improve curation process</a:t>
            </a:r>
            <a:endParaRPr/>
          </a:p>
          <a:p>
            <a:pPr indent="-381000" lvl="0" marL="34290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describe achievement so far</a:t>
            </a:r>
            <a:endParaRPr/>
          </a:p>
          <a:p>
            <a:pPr indent="0" lvl="0" marL="742950" rtl="0" algn="l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742950" rtl="0" algn="l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742950" rtl="0" algn="l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will your objectives be completed at the end of BH, if not when ?</a:t>
            </a:r>
            <a:endParaRPr/>
          </a:p>
          <a:p>
            <a:pPr indent="114300" lvl="0" marL="800100" rtl="0" algn="l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75% completed !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Any next  steps /followup up from BH planned ?</a:t>
            </a:r>
            <a:endParaRPr/>
          </a:p>
          <a:p>
            <a:pPr indent="-2984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Add others interactive taggers / scrapping tools</a:t>
            </a:r>
            <a:endParaRPr sz="2000"/>
          </a:p>
          <a:p>
            <a:pPr indent="-2984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Create system to increase user interaction with text and labels</a:t>
            </a:r>
            <a:endParaRPr sz="2000"/>
          </a:p>
          <a:p>
            <a:pPr indent="-2984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Add exporting procedure</a:t>
            </a:r>
            <a:endParaRPr sz="2000"/>
          </a:p>
        </p:txBody>
      </p:sp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/>
          <p:nvPr/>
        </p:nvSpPr>
        <p:spPr>
          <a:xfrm rot="5400000">
            <a:off x="5460075" y="2280700"/>
            <a:ext cx="1984200" cy="15186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2374" y="1873975"/>
            <a:ext cx="2556750" cy="7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/>
          <p:nvPr/>
        </p:nvSpPr>
        <p:spPr>
          <a:xfrm>
            <a:off x="338675" y="2529300"/>
            <a:ext cx="6572100" cy="89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     PhenoMarker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00" y="2577823"/>
            <a:ext cx="1872925" cy="8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/>
          <p:nvPr/>
        </p:nvSpPr>
        <p:spPr>
          <a:xfrm>
            <a:off x="5090575" y="2529300"/>
            <a:ext cx="1106082" cy="1217052"/>
          </a:xfrm>
          <a:prstGeom prst="flowChartDocumen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 File</a:t>
            </a:r>
            <a:endParaRPr/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3925" y="2590125"/>
            <a:ext cx="2763300" cy="12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719353" y="122381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15-GA4GH-WES</a:t>
            </a:r>
            <a:endParaRPr/>
          </a:p>
        </p:txBody>
      </p:sp>
      <p:sp>
        <p:nvSpPr>
          <p:cNvPr id="200" name="Google Shape;200;p24"/>
          <p:cNvSpPr txBox="1"/>
          <p:nvPr>
            <p:ph idx="1" type="body"/>
          </p:nvPr>
        </p:nvSpPr>
        <p:spPr>
          <a:xfrm>
            <a:off x="719353" y="640967"/>
            <a:ext cx="10871100" cy="4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Char char="•"/>
            </a:pPr>
            <a:r>
              <a:rPr lang="en-US" sz="2000"/>
              <a:t>Aims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                         (A) </a:t>
            </a:r>
            <a:r>
              <a:rPr lang="en-US" sz="1600"/>
              <a:t>Pluggable workflow engines                   (B) </a:t>
            </a:r>
            <a:r>
              <a:rPr lang="en-US" sz="1600"/>
              <a:t>Task distribution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                         (C)</a:t>
            </a:r>
            <a:r>
              <a:rPr lang="en-US" sz="1600"/>
              <a:t> Authorization &amp; authentication             (D) Production-grade deployment</a:t>
            </a:r>
            <a:endParaRPr sz="1600"/>
          </a:p>
          <a:p>
            <a:pPr indent="-355600" lvl="0" marL="342900" rtl="0" algn="l">
              <a:spcBef>
                <a:spcPts val="108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Achievements</a:t>
            </a:r>
            <a:endParaRPr sz="20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(General) Involved more people in the project with expertise that we did not have before</a:t>
            </a:r>
            <a:endParaRPr sz="1600"/>
          </a:p>
          <a:p>
            <a:pPr indent="-2603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(General) Improved the design architecture of the application</a:t>
            </a:r>
            <a:endParaRPr sz="1600"/>
          </a:p>
          <a:p>
            <a:pPr indent="-2603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(A) Proxy TES skeleton with some functional endpoints; not yet integrated with main WES app</a:t>
            </a:r>
            <a:endParaRPr sz="1600"/>
          </a:p>
          <a:p>
            <a:pPr indent="-2603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(B) Rudimentary task distribution logic implemented</a:t>
            </a:r>
            <a:endParaRPr sz="1600"/>
          </a:p>
          <a:p>
            <a:pPr indent="-2603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(B) Git repository: https://github.com/elixir-europe/TEStribute</a:t>
            </a:r>
            <a:endParaRPr sz="1600"/>
          </a:p>
          <a:p>
            <a:pPr indent="-2603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(C) Implemented UI service with OIDC-based authentication</a:t>
            </a:r>
            <a:endParaRPr sz="1600"/>
          </a:p>
          <a:p>
            <a:pPr indent="-2603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(C) Implemented access token flow (UI -&gt; WES -&gt; TES) &amp; validation</a:t>
            </a:r>
            <a:endParaRPr sz="1600"/>
          </a:p>
          <a:p>
            <a:pPr indent="-2603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(C) UI token endpoint can be used to refresh expired tokens</a:t>
            </a:r>
            <a:endParaRPr sz="1600"/>
          </a:p>
          <a:p>
            <a:pPr indent="-2603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(D) App deployed in Kubernetes</a:t>
            </a:r>
            <a:endParaRPr sz="1600"/>
          </a:p>
          <a:p>
            <a:pPr indent="-2603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(D) Service running on: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https://wes-test.c03.k8s-popup.csc.fi/ga4gh/wes/v1/ui/</a:t>
            </a:r>
            <a:endParaRPr sz="1600"/>
          </a:p>
          <a:p>
            <a:pPr indent="-355600" lvl="0" marL="342900" rtl="0" algn="l">
              <a:spcBef>
                <a:spcPts val="108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Any next  steps /follow-up up from BH planned ?</a:t>
            </a:r>
            <a:endParaRPr sz="2000"/>
          </a:p>
          <a:p>
            <a:pPr indent="-2730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Fully spec-compliant v1.0 planned for end of 2018</a:t>
            </a:r>
            <a:endParaRPr sz="1600"/>
          </a:p>
        </p:txBody>
      </p:sp>
      <p:pic>
        <p:nvPicPr>
          <p:cNvPr id="201" name="Google Shape;20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1700" y="3511625"/>
            <a:ext cx="4978148" cy="184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16-</a:t>
            </a:r>
            <a:r>
              <a:rPr lang="en-US"/>
              <a:t>Alternative episodes for the 4 Open Source Software (4OSS) </a:t>
            </a:r>
            <a:endParaRPr/>
          </a:p>
        </p:txBody>
      </p: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719403" y="1099064"/>
            <a:ext cx="10871100" cy="4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en-US" sz="1800"/>
              <a:t>Participants</a:t>
            </a:r>
            <a:endParaRPr sz="18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 Fotis, Mateusz, Paula, Victoria, Denise, Jen, Allegra</a:t>
            </a:r>
            <a:endParaRPr sz="18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https://github.com/SoftDev4Research/4OSS-lesson</a:t>
            </a:r>
            <a:endParaRPr sz="1800"/>
          </a:p>
          <a:p>
            <a:pPr indent="-381000" lvl="0" marL="34290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describe achievement so far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have completed the topics planned to be added during the hackathon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14 PR’s merged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1 episode fully reviewed, 1 mostly reviewed, 2 sections added and reviewed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planned some workshops and presentations for next year! 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are inviting people to share when they use the lesson 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will your objectives be completed at the end of BH ?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Yes! our follow up plans are to continue the review. Connect this lesson with Life science Open Software metrics. 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will publish the first lesson in zenodo in 4 weeks. </a:t>
            </a:r>
            <a:endParaRPr sz="1800"/>
          </a:p>
        </p:txBody>
      </p:sp>
      <p:pic>
        <p:nvPicPr>
          <p:cNvPr id="209" name="Google Shape;20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17-</a:t>
            </a:r>
            <a:r>
              <a:rPr lang="en-US" u="sng">
                <a:solidFill>
                  <a:schemeClr val="hlink"/>
                </a:solidFill>
                <a:hlinkClick r:id="rId3"/>
              </a:rPr>
              <a:t>CWL</a:t>
            </a:r>
            <a:r>
              <a:rPr lang="en-US"/>
              <a:t>-Galaxy</a:t>
            </a:r>
            <a:endParaRPr/>
          </a:p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577850" y="839150"/>
            <a:ext cx="10871100" cy="5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Participants: Michael R. Crusoe, Manabu Ishii, Stian Soiland-Reyes, John Chilton, Nicola Soranzo, Arnaud Meng, Hervé Ménager, Pau Ruiz Safont, Pjotr Prins, François Moreews, Jérôme Raciazek</a:t>
            </a:r>
            <a:endParaRPr sz="1800"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en-US" sz="1800"/>
              <a:t>Achievements</a:t>
            </a:r>
            <a:endParaRPr sz="1800"/>
          </a:p>
          <a:p>
            <a:pPr indent="-228600" lvl="2" marL="11430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CWL support modifications are now in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the same repository</a:t>
            </a:r>
            <a:endParaRPr sz="1800"/>
          </a:p>
          <a:p>
            <a:pPr indent="-228600" lvl="2" marL="11430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All mandatory CWL conformance tests are now passing!</a:t>
            </a:r>
            <a:endParaRPr sz="1800"/>
          </a:p>
          <a:p>
            <a:pPr indent="-228600" lvl="2" marL="11430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Corrections to the </a:t>
            </a:r>
            <a:r>
              <a:rPr lang="en-US" sz="1800" u="sng">
                <a:solidFill>
                  <a:schemeClr val="hlink"/>
                </a:solidFill>
                <a:hlinkClick r:id="rId5"/>
              </a:rPr>
              <a:t>Marine Metagenomics Workflows</a:t>
            </a:r>
            <a:endParaRPr sz="1800"/>
          </a:p>
          <a:p>
            <a:pPr indent="-228600" lvl="2" marL="11430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Added Python 3.7 support to Galaxy</a:t>
            </a:r>
            <a:endParaRPr sz="1800"/>
          </a:p>
          <a:p>
            <a:pPr indent="-228600" lvl="2" marL="11430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Created Repository</a:t>
            </a:r>
            <a:r>
              <a:rPr lang="en-US" sz="1800"/>
              <a:t> for CWL GUI Workshop and slide for workshop</a:t>
            </a:r>
            <a:endParaRPr sz="18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Galaxy-CWL support is a long term project, but we’ve made real progress this week!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6" name="Google Shape;21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10849" y="5628499"/>
            <a:ext cx="2685100" cy="154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7183" y="4973475"/>
            <a:ext cx="7060028" cy="13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18-PSICQUIC_2.0</a:t>
            </a:r>
            <a:endParaRPr/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719403" y="1272817"/>
            <a:ext cx="10871200" cy="4976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4 bullet points recap aims (Noemi del Toro, John Zobolas, Elisabet Barrera)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myPsicquic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PSICQUIC Cluster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PSICQUIC Extensions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PSICQUIC View</a:t>
            </a:r>
            <a:endParaRPr b="1"/>
          </a:p>
          <a:p>
            <a:pPr indent="-381000" lvl="0" marL="34290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describe achievement so far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New PSICQUIC View project with Angular (done)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Advanced search component integration (done)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Parsing  json output from jquery queryBuilder to solr query (in progress)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Extension of PSICQUIC with the new miTab 2.8 (almost done)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Conversation to integrate identifiers.org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will your objectives be completed at the end of BH, if not when ?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No, but it was expected due to the scope of the proposal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Any next  steps /follow up from BH planned ?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will continue working in the rest of the topics in our home institutions.</a:t>
            </a:r>
            <a:endParaRPr/>
          </a:p>
        </p:txBody>
      </p:sp>
      <p:pic>
        <p:nvPicPr>
          <p:cNvPr id="225" name="Google Shape;22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19-MetagenomicsMetadata</a:t>
            </a:r>
            <a:endParaRPr/>
          </a:p>
        </p:txBody>
      </p:sp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719403" y="1144589"/>
            <a:ext cx="10871100" cy="4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Project finished yesterday, no new progress required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01-OmicsPath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660400" y="940600"/>
            <a:ext cx="11195400" cy="58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3 bullet points recap aims (current participants No  1 and duration 4 days)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Data import from reactome database and convert to omicsdi format  </a:t>
            </a:r>
            <a:r>
              <a:rPr lang="en-US" sz="3000">
                <a:solidFill>
                  <a:srgbClr val="6AA84F"/>
                </a:solidFill>
              </a:rPr>
              <a:t>✔︎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Pathway Analyzer Using Molecules </a:t>
            </a:r>
            <a:r>
              <a:rPr lang="en-US" sz="3000">
                <a:solidFill>
                  <a:srgbClr val="6AA84F"/>
                </a:solidFill>
              </a:rPr>
              <a:t>✔︎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Similar Pathways  for Each Datasets (In Progress)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describe achievement so far</a:t>
            </a:r>
            <a:endParaRPr/>
          </a:p>
          <a:p>
            <a:pPr indent="0" lvl="0" marL="74295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rPr lang="en-US"/>
              <a:t>Data  stored  into required  similarity  format for few set of datasets as test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will your objectives be completed at the end of BH, if not when ?</a:t>
            </a:r>
            <a:endParaRPr/>
          </a:p>
          <a:p>
            <a:pPr indent="0" lvl="0" marL="34290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rPr lang="en-US"/>
              <a:t>80 % completed , need more time for  data download and similarity processing, probably by next  week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Any </a:t>
            </a:r>
            <a:r>
              <a:rPr lang="en-US"/>
              <a:t>next  steps /followup up from BH planned 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/>
              <a:t>	data similarity matrices calculation  after data downloads</a:t>
            </a:r>
            <a:endParaRPr/>
          </a:p>
        </p:txBody>
      </p:sp>
      <p:pic>
        <p:nvPicPr>
          <p:cNvPr id="73" name="Google Shape;7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20-Shiny-RStudio-Galaxy</a:t>
            </a:r>
            <a:endParaRPr/>
          </a:p>
        </p:txBody>
      </p:sp>
      <p:sp>
        <p:nvSpPr>
          <p:cNvPr id="238" name="Google Shape;238;p29"/>
          <p:cNvSpPr txBox="1"/>
          <p:nvPr>
            <p:ph idx="1" type="body"/>
          </p:nvPr>
        </p:nvSpPr>
        <p:spPr>
          <a:xfrm>
            <a:off x="719400" y="1106501"/>
            <a:ext cx="10871100" cy="55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HIDDEN Slide: Our hack was only for 2 days.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74295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will your objectives be completed at the end of BH, if not when ?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Some were completed, some where not. The docker volume plugin reaches an alpha stage, the shiny improvements were not able to be implemented</a:t>
            </a:r>
            <a:endParaRPr/>
          </a:p>
          <a:p>
            <a:pPr indent="0" lvl="0" marL="34290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Any next  steps /followup up from BH planned ?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will deploy the docker galaxy fuse volume and test this in production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will continue to improve the shiny IEs with the new filesystem</a:t>
            </a:r>
            <a:endParaRPr/>
          </a:p>
        </p:txBody>
      </p:sp>
      <p:pic>
        <p:nvPicPr>
          <p:cNvPr id="239" name="Google Shape;23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21-FAIR-TrainingMaterials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1027400" y="864450"/>
            <a:ext cx="10018200" cy="4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Aims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Discussion: What is a training material, what does FAIR mean for training materials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Assessed some training with FAIRNESS matrix → Elixir Train the trainer &amp; Galaxy, [working on] Jupyter Notebooks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Comprehensive list of metadata for training materials</a:t>
            </a:r>
            <a:endParaRPr/>
          </a:p>
          <a:p>
            <a:pPr indent="-228600" lvl="3" marL="1600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Redistribution of properties to better align with schema.org and Bioschemas training group profile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Bioschemas specification creation for Course, CourseInstance and TrainingMaterial, [on working] validate with Goblet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</a:t>
            </a:r>
            <a:r>
              <a:rPr lang="en-US"/>
              <a:t>ill your objectives be completed at the end of BH, if not when ?</a:t>
            </a:r>
            <a:endParaRPr/>
          </a:p>
          <a:p>
            <a:pPr indent="0" lvl="0" marL="342900" rtl="0" algn="l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	</a:t>
            </a:r>
            <a:r>
              <a:rPr lang="en-US" sz="2000"/>
              <a:t>No yet, this is a working group (starti)</a:t>
            </a:r>
            <a:endParaRPr sz="2000"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Any next  steps /followup up from BH planned ?</a:t>
            </a:r>
            <a:endParaRPr/>
          </a:p>
          <a:p>
            <a:pPr indent="45720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2000"/>
              <a:t>Working group, paper on preaparation  and meetings once a month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7900" y="5710731"/>
            <a:ext cx="1013544" cy="101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22-FAIRDOM-SEEK-ResearchAssets</a:t>
            </a:r>
            <a:endParaRPr/>
          </a:p>
        </p:txBody>
      </p:sp>
      <p:sp>
        <p:nvSpPr>
          <p:cNvPr id="252" name="Google Shape;252;p31"/>
          <p:cNvSpPr txBox="1"/>
          <p:nvPr>
            <p:ph idx="1" type="body"/>
          </p:nvPr>
        </p:nvSpPr>
        <p:spPr>
          <a:xfrm>
            <a:off x="622300" y="1081089"/>
            <a:ext cx="10871200" cy="4976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en-US" sz="1800"/>
              <a:t>3 bullet points recap aims (current participants No and duration )</a:t>
            </a:r>
            <a:endParaRPr sz="18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Exchanging assets between SEEKs</a:t>
            </a:r>
            <a:endParaRPr sz="18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Galaxy integration</a:t>
            </a:r>
            <a:endParaRPr sz="18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Incorporating Bioschemas</a:t>
            </a:r>
            <a:endParaRPr sz="1800"/>
          </a:p>
          <a:p>
            <a:pPr indent="-381000" lvl="0" marL="34290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describe achievement so far</a:t>
            </a:r>
            <a:endParaRPr/>
          </a:p>
          <a:p>
            <a:pPr indent="0" lvl="0" marL="742950" rtl="0" algn="l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will your objectives be completed at the end of BH, if not when ?</a:t>
            </a:r>
            <a:endParaRPr/>
          </a:p>
          <a:p>
            <a:pPr indent="0" lvl="0" marL="342900" rtl="0" algn="l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Any next  steps /followup up from BH planned ?</a:t>
            </a:r>
            <a:endParaRPr/>
          </a:p>
          <a:p>
            <a:pPr indent="-3048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 sz="1800"/>
          </a:p>
        </p:txBody>
      </p:sp>
      <p:pic>
        <p:nvPicPr>
          <p:cNvPr id="253" name="Google Shape;25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23-RDF-ModelsAndTools</a:t>
            </a:r>
            <a:endParaRPr/>
          </a:p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571500" y="968017"/>
            <a:ext cx="10871100" cy="4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3 bullet points recap aims</a:t>
            </a:r>
            <a:r>
              <a:rPr lang="en-US"/>
              <a:t> (</a:t>
            </a:r>
            <a:r>
              <a:rPr lang="en-US"/>
              <a:t>current participants No and duration</a:t>
            </a:r>
            <a:r>
              <a:rPr lang="en-US"/>
              <a:t>)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Complete the Identifiers.org Ontology and Human Chromosome Ontology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Update Biomedical RDF data, Update BioSamples data model</a:t>
            </a:r>
            <a:endParaRPr/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Collaboration of TogoStanza and BioJS</a:t>
            </a:r>
            <a:endParaRPr/>
          </a:p>
          <a:p>
            <a:pPr indent="-381000" lvl="0" marL="34290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describe achievement so far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Completed Identifiers.org OWL and released in JSON-LD format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Completed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ICGC RDF</a:t>
            </a:r>
            <a:r>
              <a:rPr lang="en-US"/>
              <a:t> compliant with the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Med2RDF data model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Aligned models between DDBJ/EBI BioSamples (Thanks to the EBI and Bioschemas teams!)</a:t>
            </a:r>
            <a:endParaRPr/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Found advantages in TogoStanza and BioJS, discussed about compatibility and future work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will your objectives be completed at the end of BH, if not when 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Font typeface="Times"/>
              <a:buChar char="•"/>
            </a:pPr>
            <a:r>
              <a:rPr lang="en-US"/>
              <a:t>Yes for Id.org, SPARQL Builder, ICGC ; Not yet for some others (we had too many objectives;)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Any next  steps /follow up from BH planned 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Font typeface="Times"/>
              <a:buChar char="•"/>
            </a:pPr>
            <a:r>
              <a:rPr lang="en-US"/>
              <a:t>We had very good collaborations. Continue the work in Matsue, Japan :)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24-ToolsMetadata</a:t>
            </a:r>
            <a:endParaRPr/>
          </a:p>
        </p:txBody>
      </p:sp>
      <p:sp>
        <p:nvSpPr>
          <p:cNvPr id="267" name="Google Shape;267;p33"/>
          <p:cNvSpPr txBox="1"/>
          <p:nvPr>
            <p:ph idx="1" type="body"/>
          </p:nvPr>
        </p:nvSpPr>
        <p:spPr>
          <a:xfrm>
            <a:off x="48750" y="788200"/>
            <a:ext cx="10871100" cy="58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Project aims (4 participants 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To markup pages of biological databases and tools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To make rich snippets of biological databases and tools in search results</a:t>
            </a:r>
            <a:endParaRPr/>
          </a:p>
          <a:p>
            <a:pPr indent="-381000" lvl="0" marL="34290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describe achievement so far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Surveyed some markup schemas for biological tools (e.g. bio.tools, bioschema, schema.org, Google structured data)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Discussed about good schema on search result with  03-BioTools-EDAM.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Made a draft schema, scripts to markup HTML               and a mockup search result page.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will your objectives be completed at the end of BH, if not when ?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Almost completed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Any next  steps /followup up from BH planned ?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Get tool info via bio.tools API / RDF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Improve our Life Science Cross Search             to show tool info with rich snippets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Improve to show database info</a:t>
            </a:r>
            <a:endParaRPr/>
          </a:p>
        </p:txBody>
      </p:sp>
      <p:sp>
        <p:nvSpPr>
          <p:cNvPr id="268" name="Google Shape;268;p33"/>
          <p:cNvSpPr txBox="1"/>
          <p:nvPr/>
        </p:nvSpPr>
        <p:spPr>
          <a:xfrm>
            <a:off x="5612700" y="3759025"/>
            <a:ext cx="932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&lt;LINK&gt;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3871200" y="332650"/>
            <a:ext cx="8320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A86E8"/>
                </a:solidFill>
              </a:rPr>
              <a:t>https://github.com/elixir-europe/BioHackathon/tree/master/interoperability/Putting structured data into individual entry pages in biological database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3303850" y="2953800"/>
            <a:ext cx="9321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&lt;LINK&gt;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8331500" y="3352800"/>
            <a:ext cx="9321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&lt;LINK&gt;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9878300" y="3806425"/>
            <a:ext cx="9321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&lt;LINK&gt;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26675" y="4841088"/>
            <a:ext cx="3801875" cy="7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/>
        </p:nvSpPr>
        <p:spPr>
          <a:xfrm>
            <a:off x="4680600" y="6128800"/>
            <a:ext cx="9321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9"/>
              </a:rPr>
              <a:t>&lt;LINK&gt;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75" name="Google Shape;275;p33"/>
          <p:cNvSpPr/>
          <p:nvPr/>
        </p:nvSpPr>
        <p:spPr>
          <a:xfrm rot="-948847">
            <a:off x="5147863" y="5654334"/>
            <a:ext cx="2823674" cy="2562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25-ProtVista-Bioschemas</a:t>
            </a:r>
            <a:endParaRPr/>
          </a:p>
        </p:txBody>
      </p:sp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186000" y="1144600"/>
            <a:ext cx="5295300" cy="4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3 bullet points recap aims (current participants No and duration 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👍🏽</a:t>
            </a:r>
            <a:r>
              <a:rPr lang="en-US"/>
              <a:t>To define a way to represent protein domains with bioschemas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👎🏽</a:t>
            </a:r>
            <a:r>
              <a:rPr lang="en-US"/>
              <a:t>To take this info from a website, and represented with Nightingale</a:t>
            </a:r>
            <a:endParaRPr/>
          </a:p>
          <a:p>
            <a:pPr indent="-381000" lvl="0" marL="34290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describe achievement so far</a:t>
            </a:r>
            <a:endParaRPr/>
          </a:p>
          <a:p>
            <a:pPr indent="0" lvl="0" marL="742950" rtl="0" algn="l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/>
              <a:t>PR for Playground Area For NIghtingale</a:t>
            </a:r>
            <a:endParaRPr sz="2000"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will your objectives be completed at the end of BH, if not when ?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Next week I’ll update the JSON-LD for the InterPro pages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https://www.ebi.ac.uk/interpro/beta/</a:t>
            </a:r>
            <a:r>
              <a:rPr lang="en-US"/>
              <a:t> </a:t>
            </a: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173" y="1105275"/>
            <a:ext cx="6710824" cy="427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26-Blockchain-TrackingBioSamples</a:t>
            </a:r>
            <a:endParaRPr/>
          </a:p>
        </p:txBody>
      </p:sp>
      <p:sp>
        <p:nvSpPr>
          <p:cNvPr id="289" name="Google Shape;289;p35"/>
          <p:cNvSpPr txBox="1"/>
          <p:nvPr>
            <p:ph idx="1" type="body"/>
          </p:nvPr>
        </p:nvSpPr>
        <p:spPr>
          <a:xfrm>
            <a:off x="533400" y="1272826"/>
            <a:ext cx="10871100" cy="53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3 bullet points recap aims (current participants No and duration 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Federico Lopez, Claus Weiland, Isabelle Perseil, Carlos Castro-Iragorri (4 days).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Use blockchain technology to support provenance and sample supply chain management.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BioSamples as surrogate for other biomedical samples</a:t>
            </a:r>
            <a:endParaRPr/>
          </a:p>
          <a:p>
            <a:pPr indent="-381000" lvl="0" marL="34290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describe achievement so far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PoC on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Hyperledger composer</a:t>
            </a:r>
            <a:r>
              <a:rPr lang="en-US"/>
              <a:t>,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BioSamples.bna</a:t>
            </a:r>
            <a:r>
              <a:rPr lang="en-US"/>
              <a:t>.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Track the curation process (layers) using transaction  log and state data.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will your objectives be completed at the end of BH, if not when ?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PoC is complete and documented as use case in blockchain.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Identified added value in sample management: tracking changes in the samples (not decentralisation).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Any next  steps /follow up up from BH planned ?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Rebuilt a particular state applying a number of curation layers.</a:t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27-TeSS-ConceptMaps</a:t>
            </a:r>
            <a:endParaRPr/>
          </a:p>
        </p:txBody>
      </p:sp>
      <p:sp>
        <p:nvSpPr>
          <p:cNvPr id="296" name="Google Shape;296;p36"/>
          <p:cNvSpPr txBox="1"/>
          <p:nvPr>
            <p:ph idx="1" type="body"/>
          </p:nvPr>
        </p:nvSpPr>
        <p:spPr>
          <a:xfrm>
            <a:off x="411550" y="919675"/>
            <a:ext cx="11683200" cy="53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Import </a:t>
            </a:r>
            <a:r>
              <a:rPr b="1" lang="en-US"/>
              <a:t>Workflows </a:t>
            </a:r>
            <a:r>
              <a:rPr lang="en-US"/>
              <a:t>into</a:t>
            </a:r>
            <a:r>
              <a:rPr b="1" lang="en-US"/>
              <a:t> Concept Maps</a:t>
            </a:r>
            <a:r>
              <a:rPr lang="en-US"/>
              <a:t> to make linked, interactive Training Resources!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Concept Maps teach people what the </a:t>
            </a:r>
            <a:r>
              <a:rPr b="1" lang="en-US"/>
              <a:t>core concepts</a:t>
            </a:r>
            <a:r>
              <a:rPr lang="en-US"/>
              <a:t> of </a:t>
            </a:r>
            <a:r>
              <a:rPr b="1" lang="en-US"/>
              <a:t>typical data analysis pipelines</a:t>
            </a:r>
            <a:r>
              <a:rPr lang="en-US"/>
              <a:t> are</a:t>
            </a:r>
            <a:endParaRPr b="1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task is to create skeleton Concept Maps by importing Workflows</a:t>
            </a:r>
            <a:endParaRPr/>
          </a:p>
          <a:p>
            <a:pPr indent="-381000" lvl="0" marL="34290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describe achievement so far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Completed implementation tool for </a:t>
            </a:r>
            <a:br>
              <a:rPr lang="en-US"/>
            </a:br>
            <a:r>
              <a:rPr lang="en-US"/>
              <a:t>[Galaxy|CWL] to Concept Map!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Any next  steps /follow</a:t>
            </a:r>
            <a:br>
              <a:rPr lang="en-US"/>
            </a:br>
            <a:r>
              <a:rPr lang="en-US"/>
              <a:t>up from BH planned 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Release everything on TeSS production site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GTN Materials to make Concept Maps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Visualize Galaxy workflows from Galaxy</a:t>
            </a:r>
            <a:br>
              <a:rPr lang="en-US"/>
            </a:br>
            <a:r>
              <a:rPr lang="en-US"/>
              <a:t> Instances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Make Concept Maps for Proteomics </a:t>
            </a:r>
            <a:br>
              <a:rPr lang="en-US"/>
            </a:br>
            <a:r>
              <a:rPr lang="en-US"/>
              <a:t>Workflows with Veit</a:t>
            </a:r>
            <a:endParaRPr/>
          </a:p>
        </p:txBody>
      </p:sp>
      <p:pic>
        <p:nvPicPr>
          <p:cNvPr id="297" name="Google Shape;29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1000" y="2256450"/>
            <a:ext cx="6390999" cy="451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28-Biotea-Bioschemas-Publications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4" name="Google Shape;304;p37"/>
          <p:cNvSpPr txBox="1"/>
          <p:nvPr>
            <p:ph idx="1" type="body"/>
          </p:nvPr>
        </p:nvSpPr>
        <p:spPr>
          <a:xfrm>
            <a:off x="533400" y="1777225"/>
            <a:ext cx="10871100" cy="3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Aims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Map Biotea model for metadata and references to Bioschemas profiles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Journal, PublicationIssue, PublicationVolume, ScholarlyArticle</a:t>
            </a:r>
            <a:endParaRPr/>
          </a:p>
          <a:p>
            <a:pPr indent="-381000" lvl="0" marL="34290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</a:t>
            </a:r>
            <a:r>
              <a:rPr lang="en-US"/>
              <a:t>escribe achievement so far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Collaboration with other groups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Definition of use cases, crosswalk and specification folders at Bioschemas GDrive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Creation of the group and Journal profile in local branch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</a:t>
            </a:r>
            <a:r>
              <a:rPr lang="en-US"/>
              <a:t>ill your objectives be completed at the end of BH, if not when ?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Not at the BH, hopefully by January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Any next  steps /followup from BH planned ?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Continue working</a:t>
            </a:r>
            <a:endParaRPr/>
          </a:p>
        </p:txBody>
      </p:sp>
      <p:pic>
        <p:nvPicPr>
          <p:cNvPr id="305" name="Google Shape;30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250" y="778900"/>
            <a:ext cx="2423711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4525" y="931300"/>
            <a:ext cx="1000125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/>
          <p:nvPr/>
        </p:nvSpPr>
        <p:spPr>
          <a:xfrm>
            <a:off x="4297000" y="853675"/>
            <a:ext cx="11001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→ </a:t>
            </a:r>
            <a:endParaRPr sz="4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type="title"/>
          </p:nvPr>
        </p:nvSpPr>
        <p:spPr>
          <a:xfrm>
            <a:off x="1821326" y="260225"/>
            <a:ext cx="7167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29-ProteinTargets-KnowledgeNetworks</a:t>
            </a:r>
            <a:endParaRPr/>
          </a:p>
        </p:txBody>
      </p: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202200" y="967550"/>
            <a:ext cx="11787600" cy="59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Main aims (current participants 2, duration 4 days )</a:t>
            </a:r>
            <a:endParaRPr/>
          </a:p>
          <a:p>
            <a:pPr indent="-2730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linked/integrated data defining drug, protein target, pathway and phenotype relationships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Providing a better understanding of these data by enabling the interrogation of data via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15900" lvl="2" marL="1143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SQL: all sort of queries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15900" lvl="2" marL="1143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Graph: motif discovery, subgraphs, graph algorithms (connected components, Label propagation, shortest path, etc)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81000" lvl="0" marL="34290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describe achievement so far</a:t>
            </a:r>
            <a:endParaRPr/>
          </a:p>
          <a:p>
            <a:pPr indent="-2730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Some data collections created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730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Initial GraphFrame created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730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Early exploring of graph data has begun with complex queries (motive search, chains, graph algorithms)</a:t>
            </a:r>
            <a:endParaRPr sz="1600"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will your objectives be completed at the end of BH, if not when ?</a:t>
            </a:r>
            <a:endParaRPr/>
          </a:p>
          <a:p>
            <a:pPr indent="-2730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No, but we achieved 100% of understand and 60% of coding (we were very ambitious)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730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Still need to look into ML objectives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730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Given opportunity have a prototype by end of year (eg if there are no big issues with UniProt)</a:t>
            </a:r>
            <a:endParaRPr sz="1600"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Any next  steps/follow up from BH planned ?</a:t>
            </a:r>
            <a:endParaRPr/>
          </a:p>
          <a:p>
            <a:pPr indent="-2730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Complete data consumption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730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Start applying ML for specific objectives (this is related to another project on Alzheimer’s Disease)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730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Look at establishing a collaboration with </a:t>
            </a:r>
            <a:r>
              <a:rPr lang="en-US" sz="1600">
                <a:solidFill>
                  <a:srgbClr val="000000"/>
                </a:solidFill>
              </a:rPr>
              <a:t>Pharmacogenomic LOD (PGxLOD)</a:t>
            </a:r>
            <a:endParaRPr/>
          </a:p>
        </p:txBody>
      </p:sp>
      <p:pic>
        <p:nvPicPr>
          <p:cNvPr id="315" name="Google Shape;31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25" y="77443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8"/>
          <p:cNvPicPr preferRelativeResize="0"/>
          <p:nvPr/>
        </p:nvPicPr>
        <p:blipFill rotWithShape="1">
          <a:blip r:embed="rId4">
            <a:alphaModFix amt="33000"/>
          </a:blip>
          <a:srcRect b="34409" l="0" r="0" t="0"/>
          <a:stretch/>
        </p:blipFill>
        <p:spPr>
          <a:xfrm>
            <a:off x="3229300" y="967538"/>
            <a:ext cx="8610450" cy="564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02-CompactIdentifiers</a:t>
            </a:r>
            <a:endParaRPr/>
          </a:p>
        </p:txBody>
      </p:sp>
      <p:pic>
        <p:nvPicPr>
          <p:cNvPr id="79" name="Google Shape;7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622300" y="1272826"/>
            <a:ext cx="10871100" cy="5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3 bullet points recap aims (current participants No and duration 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Run your own Identifiers.org Metaresolver  </a:t>
            </a:r>
            <a:r>
              <a:rPr lang="en-US" sz="3000">
                <a:solidFill>
                  <a:srgbClr val="6AA84F"/>
                </a:solidFill>
              </a:rPr>
              <a:t>✔︎</a:t>
            </a:r>
            <a:endParaRPr sz="3000">
              <a:solidFill>
                <a:srgbClr val="6AA84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Access Identifiers.org new Cloud API via cloud-libapi </a:t>
            </a:r>
            <a:r>
              <a:rPr lang="en-US" sz="3000">
                <a:solidFill>
                  <a:srgbClr val="6AA84F"/>
                </a:solidFill>
              </a:rPr>
              <a:t>✔︎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Contribute to the development of IdentifiersJS library </a:t>
            </a:r>
            <a:r>
              <a:rPr lang="en-US" sz="2400">
                <a:solidFill>
                  <a:srgbClr val="A61C00"/>
                </a:solidFill>
              </a:rPr>
              <a:t>?</a:t>
            </a:r>
            <a:endParaRPr sz="2400">
              <a:solidFill>
                <a:srgbClr val="A61C00"/>
              </a:solidFill>
            </a:endParaRPr>
          </a:p>
          <a:p>
            <a:pPr indent="-381000" lvl="0" marL="34290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describe achievement so far</a:t>
            </a:r>
            <a:endParaRPr/>
          </a:p>
          <a:p>
            <a:pPr indent="-323850" lvl="1" marL="74295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From the aims to metadata mining, machine learning and semantic web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will your objectives be completed at the end of BH, if not when ?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Not only completed but also new paths walked and doors opened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Any next  steps /followup up from BH planned ?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Machine learning and semantic web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03-BioTools-EDAM</a:t>
            </a:r>
            <a:endParaRPr/>
          </a:p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668675" y="1024150"/>
            <a:ext cx="10700100" cy="56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en-US" sz="1800"/>
              <a:t>recap aims </a:t>
            </a:r>
            <a:endParaRPr sz="18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make </a:t>
            </a:r>
            <a:r>
              <a:rPr i="1" lang="en-US" sz="1600"/>
              <a:t>bio.tools</a:t>
            </a:r>
            <a:r>
              <a:rPr lang="en-US" sz="1600"/>
              <a:t> curation more sustainable</a:t>
            </a:r>
            <a:endParaRPr sz="16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better UI for editing </a:t>
            </a:r>
            <a:r>
              <a:rPr i="1" lang="en-US" sz="1600"/>
              <a:t>bio.tools </a:t>
            </a:r>
            <a:r>
              <a:rPr lang="en-US" sz="1600"/>
              <a:t>content</a:t>
            </a:r>
            <a:endParaRPr sz="1600"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achievement</a:t>
            </a:r>
            <a:endParaRPr sz="18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600"/>
              <a:buFont typeface="Times"/>
              <a:buChar char="•"/>
            </a:pPr>
            <a:r>
              <a:rPr lang="en-US" sz="1600"/>
              <a:t>revised pubmedApps utility for automatic tool metadata generation from parsing the literature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https://github.com/edamontology/edammap/tree/master/pubmedapps</a:t>
            </a:r>
            <a:r>
              <a:rPr lang="en-US" sz="1600"/>
              <a:t> </a:t>
            </a:r>
            <a:endParaRPr sz="16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revision of new ToolAnnotator 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http://people.binf.ku.dk/vzn529/eta/</a:t>
            </a:r>
            <a:r>
              <a:rPr lang="en-US" sz="1600"/>
              <a:t> </a:t>
            </a:r>
            <a:endParaRPr sz="1600"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will your objectives be completed at the end of BH, if not when ?</a:t>
            </a:r>
            <a:endParaRPr sz="18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great progress made in all areas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Any next  steps /followup up from BH planned ?</a:t>
            </a:r>
            <a:endParaRPr sz="1800"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/>
              <a:t>put pubMedApps into the </a:t>
            </a:r>
            <a:r>
              <a:rPr i="1" lang="en-US" sz="1600"/>
              <a:t>bio.tools</a:t>
            </a:r>
            <a:r>
              <a:rPr lang="en-US" sz="1600"/>
              <a:t> content production process</a:t>
            </a:r>
            <a:endParaRPr sz="1600"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/>
              <a:t>finish documenting the revision of Bioschemas Tool profile (with 24 and 11, almost done)</a:t>
            </a:r>
            <a:endParaRPr sz="1600"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600"/>
              <a:t>begin implementing new </a:t>
            </a:r>
            <a:r>
              <a:rPr i="1" lang="en-US" sz="1600"/>
              <a:t>bio.tools</a:t>
            </a:r>
            <a:r>
              <a:rPr lang="en-US" sz="1600"/>
              <a:t> content management architecture &amp; local bio.tools deployments from GitHub</a:t>
            </a:r>
            <a:endParaRPr sz="16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revise EDAM Formats &amp; </a:t>
            </a:r>
            <a:r>
              <a:rPr i="1" lang="en-US" sz="1600"/>
              <a:t>bio.tools</a:t>
            </a:r>
            <a:r>
              <a:rPr lang="en-US" sz="1600"/>
              <a:t> using the data we generated</a:t>
            </a:r>
            <a:endParaRPr sz="16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i="1" lang="en-US" sz="1600"/>
              <a:t>etc.</a:t>
            </a:r>
            <a:endParaRPr i="1"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2626" y="92928"/>
            <a:ext cx="3848150" cy="461939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04-BioJS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19403" y="1272817"/>
            <a:ext cx="10871200" cy="4976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Goals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Add example visualisations back on registry website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Revive education/tutorial site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Work towards Galaxy integration/component interoperability</a:t>
            </a:r>
            <a:endParaRPr/>
          </a:p>
          <a:p>
            <a:pPr indent="-381000" lvl="0" marL="34290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describe achievement so far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BioJS education / training website up &amp; running -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http://edu.biojs.net/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Extensible biojs component quality checker - checks for readme docs, examples, links to build packages, etc.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Example visualisations running in some cases. Error messages if not.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will your objectives be completed at the end of BH, if not when ?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Any next  steps/follow-up from BH planned ?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BH Japan. 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05-CSPARQL-bioRxiv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000" y="658325"/>
            <a:ext cx="6331997" cy="35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160825" y="874500"/>
            <a:ext cx="6118500" cy="47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SzPts val="1200"/>
              <a:buFont typeface="Corbel"/>
              <a:buChar char="•"/>
            </a:pPr>
            <a:r>
              <a:rPr lang="en-US" sz="1200"/>
              <a:t>Goals</a:t>
            </a:r>
            <a:endParaRPr sz="1200"/>
          </a:p>
          <a:p>
            <a:pPr indent="-234950" lvl="1" marL="742950" rtl="0" algn="l">
              <a:spcBef>
                <a:spcPts val="100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Your survival toolkit in the modern avalanche of publications. </a:t>
            </a:r>
            <a:endParaRPr sz="1200"/>
          </a:p>
          <a:p>
            <a:pPr indent="-234950" lvl="1" marL="742950" rtl="0" algn="l">
              <a:spcBef>
                <a:spcPts val="100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Process streaming data from twitter feed to provide real-time publication notifications to users with a sparql </a:t>
            </a:r>
            <a:r>
              <a:rPr lang="en-US" sz="1200"/>
              <a:t>compatible web</a:t>
            </a:r>
            <a:r>
              <a:rPr lang="en-US" sz="1200"/>
              <a:t> interface.</a:t>
            </a:r>
            <a:r>
              <a:rPr lang="en-US" sz="1200">
                <a:solidFill>
                  <a:srgbClr val="6AA84F"/>
                </a:solidFill>
              </a:rPr>
              <a:t>✔</a:t>
            </a:r>
            <a:endParaRPr sz="1200">
              <a:solidFill>
                <a:srgbClr val="6AA84F"/>
              </a:solidFill>
            </a:endParaRPr>
          </a:p>
          <a:p>
            <a:pPr indent="-234950" lvl="1" marL="742950" rtl="0" algn="l">
              <a:spcBef>
                <a:spcPts val="100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Extract semantic features (e.g. topics) and combine them with ontologies such as EDAM, Biotea. </a:t>
            </a:r>
            <a:r>
              <a:rPr lang="en-US" sz="1200">
                <a:solidFill>
                  <a:srgbClr val="6AA84F"/>
                </a:solidFill>
              </a:rPr>
              <a:t>✔︎</a:t>
            </a:r>
            <a:endParaRPr sz="1200"/>
          </a:p>
          <a:p>
            <a:pPr indent="-304800" lvl="0" marL="342900" rtl="0" algn="l">
              <a:spcBef>
                <a:spcPts val="108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D</a:t>
            </a:r>
            <a:r>
              <a:rPr lang="en-US" sz="1200"/>
              <a:t>escribe achievement so far</a:t>
            </a:r>
            <a:endParaRPr sz="1200"/>
          </a:p>
          <a:p>
            <a:pPr indent="-247650" lvl="1" marL="742950" rtl="0" algn="l">
              <a:spcBef>
                <a:spcPts val="108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Twitter-feed parsing for live ontology updates</a:t>
            </a:r>
            <a:endParaRPr sz="1200"/>
          </a:p>
          <a:p>
            <a:pPr indent="-247650" lvl="1" marL="742950" rtl="0" algn="l">
              <a:spcBef>
                <a:spcPts val="108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Semantic classifications (as modular plugins) for publications</a:t>
            </a:r>
            <a:endParaRPr sz="1200"/>
          </a:p>
          <a:p>
            <a:pPr indent="-247650" lvl="1" marL="742950" rtl="0" algn="l">
              <a:spcBef>
                <a:spcPts val="108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Gorgeous web interface with querying system</a:t>
            </a:r>
            <a:endParaRPr sz="1200"/>
          </a:p>
          <a:p>
            <a:pPr indent="-304800" lvl="0" marL="342900" rtl="0" algn="l">
              <a:spcBef>
                <a:spcPts val="108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Will your objectives be completed at the end of BH, if not when ?</a:t>
            </a:r>
            <a:endParaRPr sz="1200"/>
          </a:p>
          <a:p>
            <a:pPr indent="-247650" lvl="1" marL="74295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Notification system and statistical topic modelling are remaining</a:t>
            </a:r>
            <a:endParaRPr sz="1200"/>
          </a:p>
          <a:p>
            <a:pPr indent="-304800" lvl="0" marL="342900" rtl="0" algn="l">
              <a:spcBef>
                <a:spcPts val="108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Any next  steps/follow-up from BH planned ?</a:t>
            </a:r>
            <a:endParaRPr sz="1200"/>
          </a:p>
          <a:p>
            <a:pPr indent="-247650" lvl="1" marL="74295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Notification system</a:t>
            </a:r>
            <a:endParaRPr sz="1200"/>
          </a:p>
          <a:p>
            <a:pPr indent="-247650" lvl="1" marL="74295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Improve topic modelling</a:t>
            </a:r>
            <a:endParaRPr sz="1200"/>
          </a:p>
          <a:p>
            <a:pPr indent="-247650" lvl="1" marL="74295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Recommendation system</a:t>
            </a:r>
            <a:endParaRPr sz="1200"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5">
            <a:alphaModFix/>
          </a:blip>
          <a:srcRect b="37972" l="0" r="0" t="0"/>
          <a:stretch/>
        </p:blipFill>
        <p:spPr>
          <a:xfrm>
            <a:off x="6279313" y="4222079"/>
            <a:ext cx="2315947" cy="2534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6">
            <a:alphaModFix/>
          </a:blip>
          <a:srcRect b="9791" l="0" r="0" t="31684"/>
          <a:stretch/>
        </p:blipFill>
        <p:spPr>
          <a:xfrm>
            <a:off x="719400" y="5122175"/>
            <a:ext cx="3722948" cy="163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315538" y="648000"/>
            <a:ext cx="11343600" cy="60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342900" rtl="0" algn="l">
              <a:spcBef>
                <a:spcPts val="30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en-US" sz="1800"/>
              <a:t>Initial goals</a:t>
            </a:r>
            <a:endParaRPr sz="1800"/>
          </a:p>
          <a:p>
            <a:pPr indent="-273050" lvl="1" marL="742950" rtl="0" algn="l">
              <a:spcBef>
                <a:spcPts val="300"/>
              </a:spcBef>
              <a:spcAft>
                <a:spcPts val="0"/>
              </a:spcAft>
              <a:buClr>
                <a:srgbClr val="38761D"/>
              </a:buClr>
              <a:buSzPts val="1800"/>
              <a:buChar char="•"/>
            </a:pPr>
            <a:r>
              <a:rPr lang="en-US" sz="1800">
                <a:solidFill>
                  <a:srgbClr val="38761D"/>
                </a:solidFill>
                <a:highlight>
                  <a:srgbClr val="D9D9D9"/>
                </a:highlight>
              </a:rPr>
              <a:t>conda install -c bioconda rsat-core</a:t>
            </a:r>
            <a:endParaRPr sz="1800">
              <a:solidFill>
                <a:srgbClr val="38761D"/>
              </a:solidFill>
              <a:highlight>
                <a:srgbClr val="D9D9D9"/>
              </a:highlight>
            </a:endParaRPr>
          </a:p>
          <a:p>
            <a:pPr indent="-273050" lvl="1" marL="742950" rtl="0" algn="l">
              <a:spcBef>
                <a:spcPts val="300"/>
              </a:spcBef>
              <a:spcAft>
                <a:spcPts val="0"/>
              </a:spcAft>
              <a:buClr>
                <a:srgbClr val="FF9900"/>
              </a:buClr>
              <a:buSzPts val="1800"/>
              <a:buChar char="•"/>
            </a:pPr>
            <a:r>
              <a:rPr lang="en-US" sz="1800">
                <a:solidFill>
                  <a:srgbClr val="FF9900"/>
                </a:solidFill>
                <a:highlight>
                  <a:srgbClr val="D9D9D9"/>
                </a:highlight>
              </a:rPr>
              <a:t>conda install -c bioconda rsat-data</a:t>
            </a:r>
            <a:endParaRPr sz="1800">
              <a:solidFill>
                <a:srgbClr val="FF9900"/>
              </a:solidFill>
              <a:highlight>
                <a:srgbClr val="D9D9D9"/>
              </a:highlight>
            </a:endParaRPr>
          </a:p>
          <a:p>
            <a:pPr indent="-247650" lvl="1" marL="742950" rtl="0" algn="l"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>
                <a:solidFill>
                  <a:srgbClr val="FF0000"/>
                </a:solidFill>
                <a:highlight>
                  <a:srgbClr val="D9D9D9"/>
                </a:highlight>
              </a:rPr>
              <a:t>conda install -c bioconda rsat-web</a:t>
            </a:r>
            <a:endParaRPr sz="1800">
              <a:solidFill>
                <a:srgbClr val="FF0000"/>
              </a:solidFill>
              <a:highlight>
                <a:srgbClr val="D9D9D9"/>
              </a:highlight>
            </a:endParaRPr>
          </a:p>
          <a:p>
            <a:pPr indent="-304800" lvl="0" marL="342900" rtl="0" algn="l">
              <a:spcBef>
                <a:spcPts val="30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en-US" sz="1800"/>
              <a:t>Current status: </a:t>
            </a:r>
            <a:endParaRPr sz="1800"/>
          </a:p>
          <a:p>
            <a:pPr indent="-247650" lvl="1" marL="742950" rtl="0" algn="l">
              <a:spcBef>
                <a:spcPts val="30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en-US" sz="1800">
                <a:solidFill>
                  <a:srgbClr val="38761D"/>
                </a:solidFill>
                <a:highlight>
                  <a:srgbClr val="D9D9D9"/>
                </a:highlight>
              </a:rPr>
              <a:t>conda install -c bioconda -c conda-forge -c rsat rsat-core</a:t>
            </a:r>
            <a:endParaRPr sz="1800"/>
          </a:p>
          <a:p>
            <a:pPr indent="-317500" lvl="0" marL="34290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describe achievement so far</a:t>
            </a:r>
            <a:endParaRPr sz="2400"/>
          </a:p>
          <a:p>
            <a:pPr indent="0" lvl="0" marL="742950" rtl="0" algn="l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-2794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 sz="2400"/>
              <a:t>will your objectives be completed at the end of BH, if not when ?</a:t>
            </a:r>
            <a:endParaRPr sz="2400"/>
          </a:p>
          <a:p>
            <a:pPr indent="0" lvl="0" marL="342900" rtl="0" algn="l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-2794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 sz="2400"/>
              <a:t>Any next  steps /followup up from BH planned ?</a:t>
            </a:r>
            <a:endParaRPr sz="1800"/>
          </a:p>
        </p:txBody>
      </p:sp>
      <p:sp>
        <p:nvSpPr>
          <p:cNvPr id="110" name="Google Shape;110;p16"/>
          <p:cNvSpPr txBox="1"/>
          <p:nvPr>
            <p:ph type="title"/>
          </p:nvPr>
        </p:nvSpPr>
        <p:spPr>
          <a:xfrm>
            <a:off x="778278" y="72006"/>
            <a:ext cx="10871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06-Bioconda-RSAT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26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9884" y="6084898"/>
            <a:ext cx="1904116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9476" y="12600"/>
            <a:ext cx="5338848" cy="33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709503" y="134431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07-Pharmacogenomic LOD (PGxLOD)</a:t>
            </a:r>
            <a:br>
              <a:rPr lang="en-US"/>
            </a:br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903450" y="815500"/>
            <a:ext cx="10871100" cy="59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Aims (recap)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1/ Improve </a:t>
            </a:r>
            <a:r>
              <a:rPr b="1" lang="en-US"/>
              <a:t>PGxLOD</a:t>
            </a:r>
            <a:r>
              <a:rPr lang="en-US"/>
              <a:t> (4 persons)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2/ </a:t>
            </a:r>
            <a:r>
              <a:rPr b="1" lang="en-US"/>
              <a:t>Explore PGxLOD</a:t>
            </a:r>
            <a:r>
              <a:rPr lang="en-US"/>
              <a:t> for ADR explanations (4 persons)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3/ Develop an </a:t>
            </a:r>
            <a:r>
              <a:rPr b="1" lang="en-US"/>
              <a:t>observational PGxLOD</a:t>
            </a:r>
            <a:r>
              <a:rPr lang="en-US"/>
              <a:t> (2 </a:t>
            </a:r>
            <a:r>
              <a:rPr lang="en-US"/>
              <a:t>persons</a:t>
            </a:r>
            <a:r>
              <a:rPr lang="en-US"/>
              <a:t>)</a:t>
            </a:r>
            <a:endParaRPr/>
          </a:p>
          <a:p>
            <a:pPr indent="-381000" lvl="0" marL="34290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describe achievement so far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Updated </a:t>
            </a:r>
            <a:r>
              <a:rPr b="1" lang="en-US"/>
              <a:t>extractors</a:t>
            </a:r>
            <a:r>
              <a:rPr lang="en-US"/>
              <a:t> and </a:t>
            </a:r>
            <a:r>
              <a:rPr b="1" lang="en-US"/>
              <a:t>normalization system</a:t>
            </a:r>
            <a:endParaRPr b="1"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One first (fake) patient to the data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One training set (sparse matrix)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will your objectives be completed at the end of BH, if not when ?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partially, but we had a lot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</a:pPr>
            <a:r>
              <a:rPr lang="en-US"/>
              <a:t>Any next  steps /followup up from BH planned ?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next week: Podium abstract for MedInfo 2019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early Dec.: PGxLOD v4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025" y="475675"/>
            <a:ext cx="4738124" cy="29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08-DataClearinghouse Validation and Curation...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239050" y="815625"/>
            <a:ext cx="11351400" cy="4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3 bullet points recap aims</a:t>
            </a:r>
            <a:endParaRPr/>
          </a:p>
          <a:p>
            <a:pPr indent="-247650" lvl="1" marL="74295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Being able to reuse curated resources like MarRef database to curate BioSamples</a:t>
            </a:r>
            <a:endParaRPr sz="1400"/>
          </a:p>
          <a:p>
            <a:pPr indent="-247650" lvl="1" marL="74295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Export Breeding API data to ISA tab and validate the results against MIAPPE</a:t>
            </a:r>
            <a:endParaRPr sz="1400"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 </a:t>
            </a:r>
            <a:r>
              <a:rPr lang="en-US"/>
              <a:t>describe achievement so far</a:t>
            </a:r>
            <a:endParaRPr/>
          </a:p>
          <a:p>
            <a:pPr indent="-260350" lvl="1" marL="742950" rtl="0" algn="l">
              <a:spcBef>
                <a:spcPts val="108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Finished to build proof of concept for Marref API to expose Bioschemas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Validated the Marref BioSchemas against BioSchemas Sample profile and started script to curate BioSamples</a:t>
            </a:r>
            <a:endParaRPr sz="1400"/>
          </a:p>
          <a:p>
            <a:pPr indent="-260350" lvl="1" marL="742950" rtl="0" algn="l">
              <a:spcBef>
                <a:spcPts val="108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Refactor and improvement of BrAPI2ISA tool, part of the ISA API toolsuite : </a:t>
            </a:r>
            <a:r>
              <a:rPr lang="en-US" sz="1400" u="sng"/>
              <a:t>Strong foundation</a:t>
            </a:r>
            <a:r>
              <a:rPr lang="en-US" sz="1400"/>
              <a:t> for next remote collaborative development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BrAPI / MIAPPE mapping and ISA configuration to be used for validation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will your objectives be completed at the end of BH, if not when ?</a:t>
            </a:r>
            <a:endParaRPr/>
          </a:p>
          <a:p>
            <a:pPr indent="-260350" lvl="1" marL="742950" rtl="0" algn="l">
              <a:spcBef>
                <a:spcPts val="108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MAR: Still need to finish proof of concept curation pipeline -  in a couple of days</a:t>
            </a:r>
            <a:endParaRPr sz="1400"/>
          </a:p>
          <a:p>
            <a:pPr indent="-260350" lvl="1" marL="742950" rtl="0" algn="l">
              <a:spcBef>
                <a:spcPts val="108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Plant : Still some validations and extension to handle all use cases on the BrAPI 2 ISA tool. Encapsulation as a web service.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Any next  steps /followup up from BH planned ?</a:t>
            </a:r>
            <a:endParaRPr/>
          </a:p>
          <a:p>
            <a:pPr indent="-260350" lvl="1" marL="742950" rtl="0" algn="l">
              <a:spcBef>
                <a:spcPts val="108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BioSamples and Marref to collaborate for data exchange and possibly work on the DataClearinghouse</a:t>
            </a:r>
            <a:endParaRPr sz="1400"/>
          </a:p>
          <a:p>
            <a:pPr indent="-260350" lvl="1" marL="742950" rtl="0" algn="l">
              <a:spcBef>
                <a:spcPts val="108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Plant: </a:t>
            </a:r>
            <a:endParaRPr sz="1400"/>
          </a:p>
          <a:p>
            <a:pPr indent="-203200" lvl="2" marL="1143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Collaborative development on BrAPI2ISA including BrAPI Hackathon in WUR (</a:t>
            </a:r>
            <a:r>
              <a:rPr lang="en-US" sz="1400" u="sng">
                <a:solidFill>
                  <a:schemeClr val="hlink"/>
                </a:solidFill>
                <a:hlinkClick r:id="rId3"/>
              </a:rPr>
              <a:t>www.brapi.org</a:t>
            </a:r>
            <a:r>
              <a:rPr lang="en-US" sz="1400"/>
              <a:t>)</a:t>
            </a:r>
            <a:endParaRPr sz="1400"/>
          </a:p>
          <a:p>
            <a:pPr indent="-203200" lvl="2" marL="1143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BrAPI2ISA as a web service and BrAPPS</a:t>
            </a:r>
            <a:endParaRPr sz="1400"/>
          </a:p>
          <a:p>
            <a:pPr indent="-203200" lvl="2" marL="1143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Validation on private datasets</a:t>
            </a:r>
            <a:endParaRPr sz="1400"/>
          </a:p>
          <a:p>
            <a:pPr indent="-203200" lvl="2" marL="1143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 u="sng"/>
              <a:t>Manuscript</a:t>
            </a:r>
            <a:endParaRPr sz="1400"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57550" y="0"/>
            <a:ext cx="2034450" cy="442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57550" y="485325"/>
            <a:ext cx="2034450" cy="56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17400" y="1050446"/>
            <a:ext cx="874600" cy="9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IXIR_template">
  <a:themeElements>
    <a:clrScheme name="Executive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